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7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0" r:id="rId15"/>
    <p:sldId id="261" r:id="rId16"/>
    <p:sldId id="262" r:id="rId17"/>
    <p:sldId id="263" r:id="rId18"/>
    <p:sldId id="264" r:id="rId19"/>
  </p:sldIdLst>
  <p:sldSz cx="18288000" cy="10287000"/>
  <p:notesSz cx="6858000" cy="9144000"/>
  <p:embeddedFontLst>
    <p:embeddedFont>
      <p:font typeface="Impact" panose="020B0806030902050204" pitchFamily="34" charset="0"/>
      <p:regular r:id="rId21"/>
    </p:embeddedFont>
    <p:embeddedFont>
      <p:font typeface="Lobster" panose="00000500000000000000" pitchFamily="2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acifico" panose="00000500000000000000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VTfPeuph8O4z6nnE8PyMA4ke/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65" autoAdjust="0"/>
    <p:restoredTop sz="94660"/>
  </p:normalViewPr>
  <p:slideViewPr>
    <p:cSldViewPr snapToGrid="0">
      <p:cViewPr>
        <p:scale>
          <a:sx n="25" d="100"/>
          <a:sy n="25" d="100"/>
        </p:scale>
        <p:origin x="780" y="15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language/functions/external-interrupts/attachinterrup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layground.arduino.cc/Code/TimingAndDelays/" TargetMode="External"/><Relationship Id="rId4" Type="http://schemas.openxmlformats.org/officeDocument/2006/relationships/hyperlink" Target="https://www.electronics-tutorials.ws/io/actuator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2541309" y="0"/>
            <a:ext cx="5746691" cy="1711780"/>
          </a:xfrm>
          <a:custGeom>
            <a:avLst/>
            <a:gdLst/>
            <a:ahLst/>
            <a:cxnLst/>
            <a:rect l="l" t="t" r="r" b="b"/>
            <a:pathLst>
              <a:path w="5746691" h="1711780" extrusionOk="0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86" name="Google Shape;86;p1"/>
          <p:cNvSpPr txBox="1"/>
          <p:nvPr/>
        </p:nvSpPr>
        <p:spPr>
          <a:xfrm>
            <a:off x="1063302" y="6994239"/>
            <a:ext cx="10318572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Arquitectura</a:t>
            </a:r>
            <a:r>
              <a:rPr lang="en-US" sz="4000" b="1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000" b="1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Computadores</a:t>
            </a:r>
            <a:r>
              <a:rPr lang="en-US" sz="4000" b="1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4000" b="1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Ensambladores</a:t>
            </a:r>
            <a:r>
              <a:rPr lang="en-US" sz="4000" b="1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2</a:t>
            </a:r>
          </a:p>
        </p:txBody>
      </p:sp>
      <p:sp>
        <p:nvSpPr>
          <p:cNvPr id="87" name="Google Shape;87;p1"/>
          <p:cNvSpPr txBox="1"/>
          <p:nvPr/>
        </p:nvSpPr>
        <p:spPr>
          <a:xfrm>
            <a:off x="2889259" y="2026376"/>
            <a:ext cx="12375000" cy="2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Control y Automatización con Arduino e </a:t>
            </a:r>
            <a:r>
              <a:rPr lang="es-MX" sz="6600" b="1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IoT</a:t>
            </a:r>
            <a:endParaRPr sz="6600"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1063303" y="8745251"/>
            <a:ext cx="6981379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Ingenieria de Ciencias Y Sistemas</a:t>
            </a:r>
            <a:endParaRPr sz="2499" b="1" i="0" u="none" strike="noStrike" cap="non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028700" y="9210675"/>
            <a:ext cx="666750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Ingenieria</a:t>
            </a:r>
            <a:endParaRPr sz="2499" b="1" i="0" u="none" strike="noStrike" cap="non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28600" y="9588254"/>
            <a:ext cx="8115300" cy="41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F2798-D9CF-6D2D-C159-94FEE176A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82" name="Freeform: Shape 717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8570" cy="10287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79" name="Freeform: Shape 717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23330" cy="10287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E82BC6-F2A0-FA05-2C8D-0D892536E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971" y="1683544"/>
            <a:ext cx="6035040" cy="4806201"/>
          </a:xfrm>
        </p:spPr>
        <p:txBody>
          <a:bodyPr anchor="b">
            <a:normAutofit/>
          </a:bodyPr>
          <a:lstStyle/>
          <a:p>
            <a:pPr algn="l"/>
            <a:r>
              <a:rPr lang="es-MX" sz="7200" b="1"/>
              <a:t>Actuadores</a:t>
            </a:r>
            <a:br>
              <a:rPr lang="es-MX" sz="7200" b="1"/>
            </a:br>
            <a:br>
              <a:rPr lang="es-MX" sz="7200" b="1"/>
            </a:br>
            <a:r>
              <a:rPr lang="es-MX" sz="7200" b="1"/>
              <a:t>¿Qué es un Actuador?</a:t>
            </a:r>
            <a:endParaRPr lang="es-GT" sz="7200" b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39D203-5214-72F8-5921-36C190DE3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971" y="7309383"/>
            <a:ext cx="5899959" cy="181221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2300" dirty="0"/>
              <a:t>Un dispositivo que convierte señales eléctricas en movimiento o acción física. Es clave en sistemas automatizados para interactuar con el entorno.</a:t>
            </a:r>
            <a:endParaRPr lang="es-GT" sz="2300" dirty="0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603504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Diferentes tipos de actuadores - Platzi">
            <a:extLst>
              <a:ext uri="{FF2B5EF4-FFF2-40B4-BE49-F238E27FC236}">
                <a16:creationId xmlns:a16="http://schemas.microsoft.com/office/drawing/2014/main" id="{3CA3CDA4-2C36-E0EE-0D33-53274461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1534" y="2326333"/>
            <a:ext cx="9613254" cy="540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1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FDE78-0B93-A335-DA00-37F14A11A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D18BBB-1C2D-E603-13DD-6FA42254F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2074" y="1109967"/>
            <a:ext cx="8002395" cy="4506217"/>
          </a:xfrm>
        </p:spPr>
        <p:txBody>
          <a:bodyPr>
            <a:normAutofit/>
          </a:bodyPr>
          <a:lstStyle/>
          <a:p>
            <a:r>
              <a:rPr lang="es-MX" b="1"/>
              <a:t>Actuadores Eléctricos</a:t>
            </a:r>
            <a:endParaRPr lang="es-GT" b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CC3AB6-8FF9-DADA-3C8E-8FF21043D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2072" y="5754295"/>
            <a:ext cx="8002397" cy="3283821"/>
          </a:xfrm>
        </p:spPr>
        <p:txBody>
          <a:bodyPr>
            <a:normAutofit/>
          </a:bodyPr>
          <a:lstStyle/>
          <a:p>
            <a:r>
              <a:rPr lang="es-MX"/>
              <a:t>Son aquellos que funcionan mediante corriente eléctrica. Ejemplos: relés, servomotores, motores DC y electroválvulas. Se usan frecuentemente en proyectos con Arduino.</a:t>
            </a:r>
            <a:endParaRPr lang="es-GT"/>
          </a:p>
        </p:txBody>
      </p:sp>
      <p:sp>
        <p:nvSpPr>
          <p:cNvPr id="8201" name="Freeform: Shape 820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5793" y="1"/>
            <a:ext cx="1732713" cy="886514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23578" y="0"/>
            <a:ext cx="2606101" cy="1439304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05" name="Freeform: Shape 820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4367"/>
            <a:ext cx="239611" cy="829494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07" name="Freeform: Shape 820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8753473"/>
            <a:ext cx="2322270" cy="1533527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09" name="Freeform: Shape 820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46641" y="8576859"/>
            <a:ext cx="2657414" cy="171014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194" name="Picture 2" descr="Actuador lineal eléctrico">
            <a:extLst>
              <a:ext uri="{FF2B5EF4-FFF2-40B4-BE49-F238E27FC236}">
                <a16:creationId xmlns:a16="http://schemas.microsoft.com/office/drawing/2014/main" id="{E770B582-18AA-B348-1C44-353B912C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r="17196" b="-1"/>
          <a:stretch>
            <a:fillRect/>
          </a:stretch>
        </p:blipFill>
        <p:spPr bwMode="auto">
          <a:xfrm>
            <a:off x="947760" y="898080"/>
            <a:ext cx="7767373" cy="7767373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1" name="Freeform: Shape 821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80769" y="9388134"/>
            <a:ext cx="2348910" cy="898867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9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8199A-ED7A-304D-3819-E1FF6AD22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0490C0-697D-3101-CFC9-770A87DF3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2432" y="828273"/>
            <a:ext cx="8998260" cy="5014702"/>
          </a:xfrm>
          <a:noFill/>
        </p:spPr>
        <p:txBody>
          <a:bodyPr>
            <a:normAutofit/>
          </a:bodyPr>
          <a:lstStyle/>
          <a:p>
            <a:pPr algn="l"/>
            <a:r>
              <a:rPr lang="es-MX" sz="7800" b="1" dirty="0"/>
              <a:t>Tipos de Motores</a:t>
            </a:r>
            <a:endParaRPr lang="es-GT" sz="78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5268F0-BCE3-13FE-C3D3-2A65D11A2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432" y="6100548"/>
            <a:ext cx="8998260" cy="3100602"/>
          </a:xfrm>
          <a:noFill/>
        </p:spPr>
        <p:txBody>
          <a:bodyPr>
            <a:normAutofit/>
          </a:bodyPr>
          <a:lstStyle/>
          <a:p>
            <a:pPr algn="l"/>
            <a:r>
              <a:rPr lang="es-MX"/>
              <a:t>Los principales son: motores DC (corriente directa), paso a paso (</a:t>
            </a:r>
            <a:r>
              <a:rPr lang="es-MX" err="1"/>
              <a:t>stepper</a:t>
            </a:r>
            <a:r>
              <a:rPr lang="es-MX"/>
              <a:t>) y servo. Cada uno tiene características distintas que los hacen útiles según la aplicación.</a:t>
            </a:r>
            <a:endParaRPr lang="es-GT"/>
          </a:p>
        </p:txBody>
      </p:sp>
      <p:pic>
        <p:nvPicPr>
          <p:cNvPr id="16" name="Picture 4" descr="Gears of a machine">
            <a:extLst>
              <a:ext uri="{FF2B5EF4-FFF2-40B4-BE49-F238E27FC236}">
                <a16:creationId xmlns:a16="http://schemas.microsoft.com/office/drawing/2014/main" id="{D1BA631B-322D-EBAC-ED2A-FB73C08C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34" r="26536" b="-1"/>
          <a:stretch>
            <a:fillRect/>
          </a:stretch>
        </p:blipFill>
        <p:spPr>
          <a:xfrm>
            <a:off x="20" y="10"/>
            <a:ext cx="7489487" cy="102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32A49-9521-CA0A-9CD7-0A5D22EF5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1C38EC3E-F2BC-7881-14B1-5CA54AA6DA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284"/>
          <a:stretch>
            <a:fillRect/>
          </a:stretch>
        </p:blipFill>
        <p:spPr>
          <a:xfrm>
            <a:off x="-4570" y="10"/>
            <a:ext cx="18287998" cy="10286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0" y="-3519"/>
            <a:ext cx="18287999" cy="3233226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301982"/>
            <a:ext cx="18287998" cy="4985018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963EF-69E7-C75E-C430-FC2460B54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599" y="3460444"/>
            <a:ext cx="16008474" cy="5505383"/>
          </a:xfrm>
        </p:spPr>
        <p:txBody>
          <a:bodyPr anchor="b">
            <a:normAutofit/>
          </a:bodyPr>
          <a:lstStyle/>
          <a:p>
            <a:pPr algn="l"/>
            <a:r>
              <a:rPr lang="es-MX" sz="7800" b="1">
                <a:solidFill>
                  <a:srgbClr val="FFFFFF"/>
                </a:solidFill>
              </a:rPr>
              <a:t>Aplicaciones de los Motores en Automatización</a:t>
            </a:r>
            <a:endParaRPr lang="es-GT" sz="7800" b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494F2C-E2F0-2F77-00C3-CD24D46CC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24" y="482599"/>
            <a:ext cx="16012704" cy="2747108"/>
          </a:xfrm>
        </p:spPr>
        <p:txBody>
          <a:bodyPr anchor="t">
            <a:noAutofit/>
          </a:bodyPr>
          <a:lstStyle/>
          <a:p>
            <a:pPr algn="l"/>
            <a:r>
              <a:rPr lang="es-MX" sz="4400" dirty="0">
                <a:solidFill>
                  <a:srgbClr val="FFFFFF"/>
                </a:solidFill>
              </a:rPr>
              <a:t>Los motores DC se usan para movimiento continuo, los </a:t>
            </a:r>
            <a:r>
              <a:rPr lang="es-MX" sz="4400" dirty="0" err="1">
                <a:solidFill>
                  <a:srgbClr val="FFFFFF"/>
                </a:solidFill>
              </a:rPr>
              <a:t>stepper</a:t>
            </a:r>
            <a:r>
              <a:rPr lang="es-MX" sz="4400" dirty="0">
                <a:solidFill>
                  <a:srgbClr val="FFFFFF"/>
                </a:solidFill>
              </a:rPr>
              <a:t> para movimientos precisos y los servos para ángulos específicos. Son fundamentales en brazos robóticos, cintas transportadoras, drones, etc.</a:t>
            </a:r>
            <a:endParaRPr lang="es-GT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19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/>
          <p:nvPr/>
        </p:nvSpPr>
        <p:spPr>
          <a:xfrm>
            <a:off x="1374889" y="654364"/>
            <a:ext cx="139911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8" i="0" u="none" strike="noStrike" cap="none">
                <a:solidFill>
                  <a:srgbClr val="131416"/>
                </a:solidFill>
                <a:latin typeface="Impact"/>
                <a:ea typeface="Impact"/>
                <a:cs typeface="Impact"/>
                <a:sym typeface="Impact"/>
              </a:rPr>
              <a:t>APLICACIONES POR MEDIO DE EJEMPLOS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374889" y="3650660"/>
            <a:ext cx="14365903" cy="14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3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Cuando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pueda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ejemplos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aplicacion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vallan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acuerdo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temas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vistos (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comprension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3575" b="0" i="0" u="none" strike="noStrike" cap="none" dirty="0" err="1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aplicacion</a:t>
            </a:r>
            <a:r>
              <a:rPr lang="en-US" sz="3575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152" name="Google Shape;152;p5"/>
          <p:cNvSpPr/>
          <p:nvPr/>
        </p:nvSpPr>
        <p:spPr>
          <a:xfrm>
            <a:off x="13447195" y="5334021"/>
            <a:ext cx="4626468" cy="4575998"/>
          </a:xfrm>
          <a:custGeom>
            <a:avLst/>
            <a:gdLst/>
            <a:ahLst/>
            <a:cxnLst/>
            <a:rect l="l" t="t" r="r" b="b"/>
            <a:pathLst>
              <a:path w="4626468" h="4575998" extrusionOk="0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53" name="Google Shape;153;p5"/>
          <p:cNvSpPr txBox="1"/>
          <p:nvPr/>
        </p:nvSpPr>
        <p:spPr>
          <a:xfrm>
            <a:off x="14141311" y="6442453"/>
            <a:ext cx="3238236" cy="246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4" b="0" i="0" u="none" strike="noStrike" cap="non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Parte de la Taxonomía de Bloom nos habla de la parte de crear (llevar a la realidad la teoría aprendida) trata de dar ejemplos de este estilo, si aplican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Google Shape;158;p6"/>
          <p:cNvSpPr txBox="1"/>
          <p:nvPr/>
        </p:nvSpPr>
        <p:spPr>
          <a:xfrm>
            <a:off x="960120" y="488053"/>
            <a:ext cx="6552903" cy="293526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300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Impact"/>
              </a:rPr>
              <a:t>CONCEPTOS CLAVE APRENDIDOS </a:t>
            </a:r>
            <a:endParaRPr lang="en-US" sz="6300" kern="1200">
              <a:solidFill>
                <a:schemeClr val="tx1"/>
              </a:solidFill>
              <a:latin typeface="+mj-lt"/>
              <a:ea typeface="+mj-ea"/>
              <a:cs typeface="+mj-cs"/>
              <a:sym typeface="Impact"/>
            </a:endParaRP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128838" y="-11329"/>
                  <a:pt x="306779" y="5198"/>
                  <a:pt x="599389" y="0"/>
                </a:cubicBezTo>
                <a:cubicBezTo>
                  <a:pt x="891999" y="-5198"/>
                  <a:pt x="916635" y="-24425"/>
                  <a:pt x="1198778" y="0"/>
                </a:cubicBezTo>
                <a:cubicBezTo>
                  <a:pt x="1480921" y="24425"/>
                  <a:pt x="1761605" y="-17440"/>
                  <a:pt x="1954530" y="0"/>
                </a:cubicBezTo>
                <a:cubicBezTo>
                  <a:pt x="2147455" y="17440"/>
                  <a:pt x="2239112" y="-16223"/>
                  <a:pt x="2501798" y="0"/>
                </a:cubicBezTo>
                <a:cubicBezTo>
                  <a:pt x="2764484" y="16223"/>
                  <a:pt x="2838074" y="12987"/>
                  <a:pt x="3049067" y="0"/>
                </a:cubicBezTo>
                <a:cubicBezTo>
                  <a:pt x="3260060" y="-12987"/>
                  <a:pt x="3470388" y="-15138"/>
                  <a:pt x="3700577" y="0"/>
                </a:cubicBezTo>
                <a:cubicBezTo>
                  <a:pt x="3930766" y="15138"/>
                  <a:pt x="4052672" y="-14938"/>
                  <a:pt x="4247845" y="0"/>
                </a:cubicBezTo>
                <a:cubicBezTo>
                  <a:pt x="4443018" y="14938"/>
                  <a:pt x="4730158" y="-1623"/>
                  <a:pt x="5212080" y="0"/>
                </a:cubicBezTo>
                <a:cubicBezTo>
                  <a:pt x="5212790" y="9050"/>
                  <a:pt x="5211442" y="21151"/>
                  <a:pt x="5212080" y="27432"/>
                </a:cubicBezTo>
                <a:cubicBezTo>
                  <a:pt x="4991075" y="27722"/>
                  <a:pt x="4932008" y="37429"/>
                  <a:pt x="4664812" y="27432"/>
                </a:cubicBezTo>
                <a:cubicBezTo>
                  <a:pt x="4397616" y="17435"/>
                  <a:pt x="4374940" y="47585"/>
                  <a:pt x="4117543" y="27432"/>
                </a:cubicBezTo>
                <a:cubicBezTo>
                  <a:pt x="3860146" y="7279"/>
                  <a:pt x="3773367" y="36569"/>
                  <a:pt x="3466033" y="27432"/>
                </a:cubicBezTo>
                <a:cubicBezTo>
                  <a:pt x="3158699" y="18296"/>
                  <a:pt x="3137854" y="54523"/>
                  <a:pt x="2918765" y="27432"/>
                </a:cubicBezTo>
                <a:cubicBezTo>
                  <a:pt x="2699676" y="341"/>
                  <a:pt x="2536311" y="13149"/>
                  <a:pt x="2423617" y="27432"/>
                </a:cubicBezTo>
                <a:cubicBezTo>
                  <a:pt x="2310923" y="41715"/>
                  <a:pt x="2021228" y="23141"/>
                  <a:pt x="1772107" y="27432"/>
                </a:cubicBezTo>
                <a:cubicBezTo>
                  <a:pt x="1522986" y="31724"/>
                  <a:pt x="1317107" y="20364"/>
                  <a:pt x="1120597" y="27432"/>
                </a:cubicBezTo>
                <a:cubicBezTo>
                  <a:pt x="924087" y="34501"/>
                  <a:pt x="454536" y="8495"/>
                  <a:pt x="0" y="27432"/>
                </a:cubicBezTo>
                <a:cubicBezTo>
                  <a:pt x="-1228" y="21145"/>
                  <a:pt x="-815" y="8816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33695" y="-764"/>
                  <a:pt x="364103" y="24957"/>
                  <a:pt x="547268" y="0"/>
                </a:cubicBezTo>
                <a:cubicBezTo>
                  <a:pt x="730433" y="-24957"/>
                  <a:pt x="937737" y="-21107"/>
                  <a:pt x="1303020" y="0"/>
                </a:cubicBezTo>
                <a:cubicBezTo>
                  <a:pt x="1668303" y="21107"/>
                  <a:pt x="1620404" y="13071"/>
                  <a:pt x="1798168" y="0"/>
                </a:cubicBezTo>
                <a:cubicBezTo>
                  <a:pt x="1975932" y="-13071"/>
                  <a:pt x="2090998" y="4232"/>
                  <a:pt x="2293315" y="0"/>
                </a:cubicBezTo>
                <a:cubicBezTo>
                  <a:pt x="2495632" y="-4232"/>
                  <a:pt x="2738710" y="-17332"/>
                  <a:pt x="2944825" y="0"/>
                </a:cubicBezTo>
                <a:cubicBezTo>
                  <a:pt x="3150940" y="17332"/>
                  <a:pt x="3308101" y="26665"/>
                  <a:pt x="3544214" y="0"/>
                </a:cubicBezTo>
                <a:cubicBezTo>
                  <a:pt x="3780327" y="-26665"/>
                  <a:pt x="4028425" y="-24303"/>
                  <a:pt x="4247845" y="0"/>
                </a:cubicBezTo>
                <a:cubicBezTo>
                  <a:pt x="4467265" y="24303"/>
                  <a:pt x="4779418" y="33057"/>
                  <a:pt x="5212080" y="0"/>
                </a:cubicBezTo>
                <a:cubicBezTo>
                  <a:pt x="5212137" y="6776"/>
                  <a:pt x="5210915" y="20935"/>
                  <a:pt x="5212080" y="27432"/>
                </a:cubicBezTo>
                <a:cubicBezTo>
                  <a:pt x="4921467" y="60248"/>
                  <a:pt x="4631077" y="62273"/>
                  <a:pt x="4456328" y="27432"/>
                </a:cubicBezTo>
                <a:cubicBezTo>
                  <a:pt x="4281579" y="-7409"/>
                  <a:pt x="4048724" y="47667"/>
                  <a:pt x="3856939" y="27432"/>
                </a:cubicBezTo>
                <a:cubicBezTo>
                  <a:pt x="3665154" y="7197"/>
                  <a:pt x="3498754" y="15866"/>
                  <a:pt x="3257550" y="27432"/>
                </a:cubicBezTo>
                <a:cubicBezTo>
                  <a:pt x="3016346" y="38998"/>
                  <a:pt x="2854089" y="39360"/>
                  <a:pt x="2710282" y="27432"/>
                </a:cubicBezTo>
                <a:cubicBezTo>
                  <a:pt x="2566475" y="15504"/>
                  <a:pt x="2336282" y="56792"/>
                  <a:pt x="2110892" y="27432"/>
                </a:cubicBezTo>
                <a:cubicBezTo>
                  <a:pt x="1885502" y="-1928"/>
                  <a:pt x="1825148" y="42061"/>
                  <a:pt x="1615745" y="27432"/>
                </a:cubicBezTo>
                <a:cubicBezTo>
                  <a:pt x="1406342" y="12803"/>
                  <a:pt x="1193655" y="44031"/>
                  <a:pt x="1016356" y="27432"/>
                </a:cubicBezTo>
                <a:cubicBezTo>
                  <a:pt x="839057" y="10833"/>
                  <a:pt x="292902" y="7819"/>
                  <a:pt x="0" y="27432"/>
                </a:cubicBezTo>
                <a:cubicBezTo>
                  <a:pt x="-234" y="21031"/>
                  <a:pt x="-921" y="632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6"/>
          <p:cNvSpPr txBox="1"/>
          <p:nvPr/>
        </p:nvSpPr>
        <p:spPr>
          <a:xfrm>
            <a:off x="960120" y="4309348"/>
            <a:ext cx="6365383" cy="498100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Servo Motor</a:t>
            </a: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Sensor PIR</a:t>
            </a: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Interrupción externa</a:t>
            </a: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PWM (Pulse Width Modulation)</a:t>
            </a:r>
            <a:endParaRPr lang="en-US" sz="3300" b="0" i="0" u="none" strike="noStrike" kern="1200" cap="none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2050" name="Picture 2" descr="#2,519 - The Greatest Ideas of 2021 | Greatest. Idea. Ever.">
            <a:extLst>
              <a:ext uri="{FF2B5EF4-FFF2-40B4-BE49-F238E27FC236}">
                <a16:creationId xmlns:a16="http://schemas.microsoft.com/office/drawing/2014/main" id="{47BB159D-764B-03CF-AEF4-FA822FC15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7" r="7197" b="-1"/>
          <a:stretch>
            <a:fillRect/>
          </a:stretch>
        </p:blipFill>
        <p:spPr bwMode="auto"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Google Shape;166;p7"/>
          <p:cNvSpPr txBox="1"/>
          <p:nvPr/>
        </p:nvSpPr>
        <p:spPr>
          <a:xfrm>
            <a:off x="946404" y="959280"/>
            <a:ext cx="5143500" cy="257860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Impact"/>
              </a:rPr>
              <a:t>NOMBRE DEL </a:t>
            </a:r>
            <a:r>
              <a:rPr lang="en-US" sz="5700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Impact"/>
              </a:rPr>
              <a:t>VALOR Y/O ACTITUD</a:t>
            </a:r>
            <a:endParaRPr lang="en-US" sz="5700" kern="1200">
              <a:solidFill>
                <a:schemeClr val="tx1"/>
              </a:solidFill>
              <a:latin typeface="+mj-lt"/>
              <a:ea typeface="+mj-ea"/>
              <a:cs typeface="+mj-cs"/>
              <a:sym typeface="Impact"/>
            </a:endParaRP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Google Shape;171;p7"/>
          <p:cNvSpPr txBox="1"/>
          <p:nvPr/>
        </p:nvSpPr>
        <p:spPr>
          <a:xfrm>
            <a:off x="946404" y="4210812"/>
            <a:ext cx="5143500" cy="51160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Confianza mutua: Da seguridad al saber que todos cumplen su parte.</a:t>
            </a: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Proactividad: Anticiparse a problemas en sensores o actuadores para mantener el flujo automatizado</a:t>
            </a:r>
          </a:p>
        </p:txBody>
      </p:sp>
      <p:pic>
        <p:nvPicPr>
          <p:cNvPr id="3074" name="Picture 2" descr="valores vector icono 20367489 Vector en Vecteezy">
            <a:extLst>
              <a:ext uri="{FF2B5EF4-FFF2-40B4-BE49-F238E27FC236}">
                <a16:creationId xmlns:a16="http://schemas.microsoft.com/office/drawing/2014/main" id="{EDAC46D4-A739-CD0C-1B46-90D9D3A9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8146" y="960120"/>
            <a:ext cx="8262175" cy="836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/>
        </p:nvSpPr>
        <p:spPr>
          <a:xfrm>
            <a:off x="2507390" y="1000125"/>
            <a:ext cx="13503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i="0" u="none" strike="noStrike" cap="none">
                <a:solidFill>
                  <a:srgbClr val="131416"/>
                </a:solidFill>
                <a:latin typeface="Impact"/>
                <a:ea typeface="Impact"/>
                <a:cs typeface="Impact"/>
                <a:sym typeface="Impact"/>
              </a:rPr>
              <a:t>REFERENCIAS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5403331" y="2832804"/>
            <a:ext cx="6911332" cy="678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51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https://www.arduino.cc/reference/en/language/functions/external-interrupts/attachinterrupt/</a:t>
            </a:r>
            <a:endParaRPr lang="en-US" sz="3151" b="0" i="0" u="none" strike="noStrike" cap="none" dirty="0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51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https://www.electronics-tutorials.ws/io/actuators.html</a:t>
            </a:r>
            <a:endParaRPr lang="en-US" sz="3151" dirty="0">
              <a:solidFill>
                <a:srgbClr val="131416"/>
              </a:solidFill>
            </a:endParaRPr>
          </a:p>
          <a:p>
            <a:pPr marL="457200" marR="0" lvl="0" indent="-45720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51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https://playground.arduino.cc/Code/TimingAndDelays/</a:t>
            </a:r>
            <a:endParaRPr lang="en-US" sz="3151" b="0" i="0" u="none" strike="noStrike" cap="none" dirty="0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51" b="0" i="0" u="none" strike="noStrike" cap="none" dirty="0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https://www.allaboutcircuits.com/textbook/direct-current/chpt-13/motor-control-circuits/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 txBox="1"/>
          <p:nvPr/>
        </p:nvSpPr>
        <p:spPr>
          <a:xfrm>
            <a:off x="4437795" y="3389104"/>
            <a:ext cx="8658900" cy="19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9" i="0" u="none" strike="noStrike" cap="none">
                <a:solidFill>
                  <a:srgbClr val="131416"/>
                </a:solidFill>
                <a:latin typeface="Impact"/>
                <a:ea typeface="Impact"/>
                <a:cs typeface="Impact"/>
                <a:sym typeface="Impact"/>
              </a:rPr>
              <a:t>¡GRACIAS POR SU  ATENCIÓN!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just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99" i="0" u="none" strike="noStrike" cap="none">
              <a:solidFill>
                <a:srgbClr val="13141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5414714" y="5958103"/>
            <a:ext cx="6704991" cy="89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DUDAS</a:t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13963751" y="1028700"/>
            <a:ext cx="2757268" cy="3770970"/>
          </a:xfrm>
          <a:custGeom>
            <a:avLst/>
            <a:gdLst/>
            <a:ahLst/>
            <a:cxnLst/>
            <a:rect l="l" t="t" r="r" b="b"/>
            <a:pathLst>
              <a:path w="2757268" h="3770970" extrusionOk="0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87" name="Google Shape;187;p9"/>
          <p:cNvSpPr txBox="1"/>
          <p:nvPr/>
        </p:nvSpPr>
        <p:spPr>
          <a:xfrm>
            <a:off x="2411098" y="7899735"/>
            <a:ext cx="13465804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RECUERDA QUE TENEMOS NUESTRO FORO SEMANAL DONDE PUEDES CONSULTAR CUALQUIER DUDA QUE TE SURJA EN LA SEMANA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878654" y="4520485"/>
            <a:ext cx="4613551" cy="845385"/>
            <a:chOff x="0" y="-76200"/>
            <a:chExt cx="1964221" cy="359923"/>
          </a:xfrm>
        </p:grpSpPr>
        <p:sp>
          <p:nvSpPr>
            <p:cNvPr id="97" name="Google Shape;97;p2"/>
            <p:cNvSpPr/>
            <p:nvPr/>
          </p:nvSpPr>
          <p:spPr>
            <a:xfrm>
              <a:off x="0" y="0"/>
              <a:ext cx="1964221" cy="283723"/>
            </a:xfrm>
            <a:custGeom>
              <a:avLst/>
              <a:gdLst/>
              <a:ahLst/>
              <a:cxnLst/>
              <a:rect l="l" t="t" r="r" b="b"/>
              <a:pathLst>
                <a:path w="1964221" h="283723" extrusionOk="0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Automatización</a:t>
              </a:r>
              <a:endParaRPr dirty="0"/>
            </a:p>
          </p:txBody>
        </p:sp>
      </p:grpSp>
      <p:sp>
        <p:nvSpPr>
          <p:cNvPr id="99" name="Google Shape;99;p2"/>
          <p:cNvSpPr/>
          <p:nvPr/>
        </p:nvSpPr>
        <p:spPr>
          <a:xfrm>
            <a:off x="878654" y="4740441"/>
            <a:ext cx="453358" cy="550094"/>
          </a:xfrm>
          <a:custGeom>
            <a:avLst/>
            <a:gdLst/>
            <a:ahLst/>
            <a:cxnLst/>
            <a:rect l="l" t="t" r="r" b="b"/>
            <a:pathLst>
              <a:path w="453358" h="550094" extrusionOk="0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866989" y="3013983"/>
            <a:ext cx="4115190" cy="1556484"/>
            <a:chOff x="0" y="-76200"/>
            <a:chExt cx="1083836" cy="409938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1083836" cy="333738"/>
            </a:xfrm>
            <a:custGeom>
              <a:avLst/>
              <a:gdLst/>
              <a:ahLst/>
              <a:cxnLst/>
              <a:rect l="l" t="t" r="r" b="b"/>
              <a:pathLst>
                <a:path w="1083836" h="333738" extrusionOk="0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RECORDATORIOS</a:t>
              </a: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651754" y="3429735"/>
            <a:ext cx="753892" cy="872928"/>
          </a:xfrm>
          <a:custGeom>
            <a:avLst/>
            <a:gdLst/>
            <a:ahLst/>
            <a:cxnLst/>
            <a:rect l="l" t="t" r="r" b="b"/>
            <a:pathLst>
              <a:path w="753892" h="872928" extrusionOk="0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04" name="Google Shape;104;p2"/>
          <p:cNvSpPr txBox="1"/>
          <p:nvPr/>
        </p:nvSpPr>
        <p:spPr>
          <a:xfrm>
            <a:off x="651749" y="490900"/>
            <a:ext cx="7710301" cy="230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i="0" u="none" strike="noStrike" cap="none">
                <a:solidFill>
                  <a:srgbClr val="131416"/>
                </a:solidFill>
                <a:latin typeface="Pacifico"/>
                <a:ea typeface="Pacifico"/>
                <a:cs typeface="Pacifico"/>
                <a:sym typeface="Pacifico"/>
              </a:rPr>
              <a:t>Agenda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0105990" y="390767"/>
            <a:ext cx="84168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i="0" u="none" strike="noStrike" cap="none">
                <a:solidFill>
                  <a:srgbClr val="131416"/>
                </a:solidFill>
                <a:latin typeface="Lobster"/>
                <a:ea typeface="Lobster"/>
                <a:cs typeface="Lobster"/>
                <a:sym typeface="Lobster"/>
              </a:rPr>
              <a:t>Recursos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grpSp>
        <p:nvGrpSpPr>
          <p:cNvPr id="106" name="Google Shape;106;p2"/>
          <p:cNvGrpSpPr/>
          <p:nvPr/>
        </p:nvGrpSpPr>
        <p:grpSpPr>
          <a:xfrm>
            <a:off x="11739805" y="2798634"/>
            <a:ext cx="5353646" cy="1701145"/>
            <a:chOff x="0" y="-114300"/>
            <a:chExt cx="1410014" cy="448038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1410014" cy="333738"/>
            </a:xfrm>
            <a:custGeom>
              <a:avLst/>
              <a:gdLst/>
              <a:ahLst/>
              <a:cxnLst/>
              <a:rect l="l" t="t" r="r" b="b"/>
              <a:pathLst>
                <a:path w="1410014" h="333738" extrusionOk="0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https://youtu.be/zT-FJnJt2qo</a:t>
              </a:r>
              <a:endParaRPr dirty="0"/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1739805" y="4598683"/>
            <a:ext cx="5353646" cy="1701145"/>
            <a:chOff x="0" y="-114300"/>
            <a:chExt cx="1410014" cy="448038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1410014" cy="333738"/>
            </a:xfrm>
            <a:custGeom>
              <a:avLst/>
              <a:gdLst/>
              <a:ahLst/>
              <a:cxnLst/>
              <a:rect l="l" t="t" r="r" b="b"/>
              <a:pathLst>
                <a:path w="1410014" h="333738" extrusionOk="0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de Quizziz</a:t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878653" y="5464976"/>
            <a:ext cx="4613551" cy="845385"/>
            <a:chOff x="0" y="-76200"/>
            <a:chExt cx="1964221" cy="359923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1964221" cy="283723"/>
            </a:xfrm>
            <a:custGeom>
              <a:avLst/>
              <a:gdLst/>
              <a:ahLst/>
              <a:cxnLst/>
              <a:rect l="l" t="t" r="r" b="b"/>
              <a:pathLst>
                <a:path w="1964221" h="283723" extrusionOk="0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Actuadores</a:t>
              </a:r>
              <a:endParaRPr dirty="0"/>
            </a:p>
          </p:txBody>
        </p:sp>
      </p:grpSp>
      <p:sp>
        <p:nvSpPr>
          <p:cNvPr id="124" name="Google Shape;124;p2"/>
          <p:cNvSpPr/>
          <p:nvPr/>
        </p:nvSpPr>
        <p:spPr>
          <a:xfrm>
            <a:off x="878654" y="5623280"/>
            <a:ext cx="453358" cy="550094"/>
          </a:xfrm>
          <a:custGeom>
            <a:avLst/>
            <a:gdLst/>
            <a:ahLst/>
            <a:cxnLst/>
            <a:rect l="l" t="t" r="r" b="b"/>
            <a:pathLst>
              <a:path w="453358" h="550094" extrusionOk="0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28" name="Google Shape;128;p2"/>
          <p:cNvSpPr/>
          <p:nvPr/>
        </p:nvSpPr>
        <p:spPr>
          <a:xfrm>
            <a:off x="6488300" y="5365870"/>
            <a:ext cx="4626468" cy="4575998"/>
          </a:xfrm>
          <a:custGeom>
            <a:avLst/>
            <a:gdLst/>
            <a:ahLst/>
            <a:cxnLst/>
            <a:rect l="l" t="t" r="r" b="b"/>
            <a:pathLst>
              <a:path w="4626468" h="4575998" extrusionOk="0">
                <a:moveTo>
                  <a:pt x="0" y="0"/>
                </a:moveTo>
                <a:lnTo>
                  <a:pt x="4626468" y="0"/>
                </a:lnTo>
                <a:lnTo>
                  <a:pt x="4626468" y="4575997"/>
                </a:lnTo>
                <a:lnTo>
                  <a:pt x="0" y="4575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GT"/>
          </a:p>
        </p:txBody>
      </p:sp>
      <p:sp>
        <p:nvSpPr>
          <p:cNvPr id="129" name="Google Shape;129;p2"/>
          <p:cNvSpPr txBox="1"/>
          <p:nvPr/>
        </p:nvSpPr>
        <p:spPr>
          <a:xfrm>
            <a:off x="7087316" y="6295138"/>
            <a:ext cx="3428436" cy="273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Colocaras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todos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recordatorios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lo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sean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cortos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entregas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horarios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calificación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Colocaras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, link de video y link o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codigo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quizziz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si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lo </a:t>
            </a:r>
            <a:r>
              <a:rPr lang="en-US" sz="2241" b="0" i="0" u="none" strike="noStrike" cap="none" dirty="0" err="1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amerita</a:t>
            </a:r>
            <a:r>
              <a:rPr lang="en-US" sz="2241" b="0" i="0" u="none" strike="noStrike" cap="none" dirty="0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uidando al talento, cuidando al equipo: La magia de la matriz de ...">
            <a:extLst>
              <a:ext uri="{FF2B5EF4-FFF2-40B4-BE49-F238E27FC236}">
                <a16:creationId xmlns:a16="http://schemas.microsoft.com/office/drawing/2014/main" id="{C56920E6-6F7D-B361-723E-91C24E19F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2" r="1" b="25620"/>
          <a:stretch>
            <a:fillRect/>
          </a:stretch>
        </p:blipFill>
        <p:spPr bwMode="auto">
          <a:xfrm>
            <a:off x="939885" y="476367"/>
            <a:ext cx="16276666" cy="52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87488" y="907599"/>
            <a:ext cx="304800" cy="644652"/>
            <a:chOff x="215328" y="-46937"/>
            <a:chExt cx="304800" cy="2773841"/>
          </a:xfrm>
        </p:grpSpPr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Google Shape;134;p3"/>
          <p:cNvSpPr txBox="1"/>
          <p:nvPr/>
        </p:nvSpPr>
        <p:spPr>
          <a:xfrm>
            <a:off x="946404" y="6027205"/>
            <a:ext cx="6853590" cy="3194379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i="0" u="none" strike="noStrike" kern="1200" cap="none">
                <a:solidFill>
                  <a:schemeClr val="bg1"/>
                </a:solidFill>
                <a:latin typeface="+mj-lt"/>
                <a:ea typeface="+mj-ea"/>
                <a:cs typeface="+mj-cs"/>
                <a:sym typeface="Impact"/>
              </a:rPr>
              <a:t>COMPETENCIA(S) QUE DESARROLLAREMOS</a:t>
            </a:r>
            <a:endParaRPr lang="en-US" sz="5000" kern="1200">
              <a:solidFill>
                <a:schemeClr val="bg1"/>
              </a:solidFill>
              <a:latin typeface="+mj-lt"/>
              <a:ea typeface="+mj-ea"/>
              <a:cs typeface="+mj-cs"/>
              <a:sym typeface="Impact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8229120" y="6027214"/>
            <a:ext cx="8511157" cy="3194399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i="0" u="none" strike="noStrike" kern="1200" cap="none">
                <a:solidFill>
                  <a:schemeClr val="bg1"/>
                </a:solidFill>
                <a:latin typeface="+mn-lt"/>
                <a:ea typeface="+mn-ea"/>
                <a:cs typeface="+mn-cs"/>
                <a:sym typeface="Open Sans"/>
              </a:rPr>
              <a:t>implementa rutinas de interrupción en sistemas embebidos usando Arduino IDE y bibliotecas específicas para gestionar eventos asincrónicos de sensores y actuadores en aplicaciones de automatización que requieren respuesta en tiempo real</a:t>
            </a:r>
            <a:endParaRPr lang="en-US" sz="27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082" y="272364"/>
            <a:ext cx="17735455" cy="97516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Automatización y Robótica con Arduino - Nivel 1 - DiO2 Formación">
            <a:extLst>
              <a:ext uri="{FF2B5EF4-FFF2-40B4-BE49-F238E27FC236}">
                <a16:creationId xmlns:a16="http://schemas.microsoft.com/office/drawing/2014/main" id="{3018B735-114C-8C0D-0333-664ABD4F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0"/>
          <a:stretch>
            <a:fillRect/>
          </a:stretch>
        </p:blipFill>
        <p:spPr bwMode="auto">
          <a:xfrm>
            <a:off x="281082" y="274320"/>
            <a:ext cx="17736721" cy="97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FFA1DB-7097-C1E0-B9DA-0679C777B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271" y="1683544"/>
            <a:ext cx="14693456" cy="3325737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7800" b="1" dirty="0">
                <a:solidFill>
                  <a:srgbClr val="FFFFFF"/>
                </a:solidFill>
              </a:rPr>
              <a:t>Automatización</a:t>
            </a:r>
            <a:br>
              <a:rPr lang="es-MX" sz="7800" b="1" dirty="0">
                <a:solidFill>
                  <a:srgbClr val="FFFFFF"/>
                </a:solidFill>
              </a:rPr>
            </a:br>
            <a:br>
              <a:rPr lang="es-MX" sz="7800" b="1" dirty="0">
                <a:solidFill>
                  <a:srgbClr val="FFFFFF"/>
                </a:solidFill>
              </a:rPr>
            </a:br>
            <a:r>
              <a:rPr lang="es-MX" sz="7800" b="1" dirty="0">
                <a:solidFill>
                  <a:srgbClr val="FFFFFF"/>
                </a:solidFill>
              </a:rPr>
              <a:t>Introducción a la Automatización</a:t>
            </a:r>
            <a:endParaRPr lang="es-GT" sz="7800" b="1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096DF9-D1C7-0B30-0C32-35EC864D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271" y="5289031"/>
            <a:ext cx="14693456" cy="3063390"/>
          </a:xfrm>
        </p:spPr>
        <p:txBody>
          <a:bodyPr>
            <a:normAutofit/>
          </a:bodyPr>
          <a:lstStyle/>
          <a:p>
            <a:pPr algn="l"/>
            <a:r>
              <a:rPr lang="es-MX">
                <a:solidFill>
                  <a:srgbClr val="FFFFFF"/>
                </a:solidFill>
              </a:rPr>
              <a:t>La automatización consiste en usar tecnología para realizar tareas con mínima intervención humana. Mejora eficiencia, precisión y seguridad en procesos industriales y cotidianos.</a:t>
            </a:r>
            <a:endParaRPr lang="es-G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3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15F9D-B674-7050-063C-1525CDB8F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3825" y="2344003"/>
            <a:ext cx="8454169" cy="3684896"/>
          </a:xfrm>
        </p:spPr>
        <p:txBody>
          <a:bodyPr anchor="b">
            <a:normAutofit/>
          </a:bodyPr>
          <a:lstStyle/>
          <a:p>
            <a:r>
              <a:rPr lang="es-MX" sz="6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Usos de la Automatización</a:t>
            </a:r>
            <a:endParaRPr lang="es-GT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E5B405-2144-144A-EEDB-88B218E5A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3963" y="6448083"/>
            <a:ext cx="7017129" cy="17233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2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 aplica en fábricas, hogares inteligentes, sistemas de riego, control de acceso, monitoreo ambiental y más. Arduino permite desarrollar soluciones sencillas y económicas.</a:t>
            </a:r>
            <a:endParaRPr lang="es-GT" sz="2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s-GT" sz="2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Machine in a laboratory">
            <a:extLst>
              <a:ext uri="{FF2B5EF4-FFF2-40B4-BE49-F238E27FC236}">
                <a16:creationId xmlns:a16="http://schemas.microsoft.com/office/drawing/2014/main" id="{B84A9D8F-E02F-3DB1-32EE-EBEDF3AE9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98" r="28859"/>
          <a:stretch>
            <a:fillRect/>
          </a:stretch>
        </p:blipFill>
        <p:spPr>
          <a:xfrm>
            <a:off x="-10899" y="10"/>
            <a:ext cx="5354424" cy="10286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07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CBE85-7AEB-2959-FA5D-0FEEF06C7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ntroduction To Arduino Arduino To Go - Riset">
            <a:extLst>
              <a:ext uri="{FF2B5EF4-FFF2-40B4-BE49-F238E27FC236}">
                <a16:creationId xmlns:a16="http://schemas.microsoft.com/office/drawing/2014/main" id="{C639DE22-02A1-3FA3-FA12-7A9CE202F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" b="3562"/>
          <a:stretch>
            <a:fillRect/>
          </a:stretch>
        </p:blipFill>
        <p:spPr bwMode="auto">
          <a:xfrm>
            <a:off x="1" y="10"/>
            <a:ext cx="14504463" cy="102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DA0623-5EBD-0C1F-FE3A-E6405ED92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3103" y="1115170"/>
            <a:ext cx="5168647" cy="5538042"/>
          </a:xfrm>
          <a:noFill/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5500" b="1"/>
              <a:t>Interrupciones en Arduino para Automatización</a:t>
            </a:r>
            <a:endParaRPr lang="es-GT" sz="5500" b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D04027-81E2-5C08-75D9-DD063B928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3104" y="6943851"/>
            <a:ext cx="5168649" cy="2227978"/>
          </a:xfrm>
          <a:noFill/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2500"/>
              <a:t>&gt;Las interrupciones permiten ejecutar código cuando ocurre un evento externo sin necesidad de estar revisando continuamente el estado de un pin.</a:t>
            </a:r>
            <a:endParaRPr lang="es-GT" sz="2500"/>
          </a:p>
        </p:txBody>
      </p:sp>
    </p:spTree>
    <p:extLst>
      <p:ext uri="{BB962C8B-B14F-4D97-AF65-F5344CB8AC3E}">
        <p14:creationId xmlns:p14="http://schemas.microsoft.com/office/powerpoint/2010/main" val="350721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595E9-D076-7BDD-6F59-B427237F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1E360F-2D92-57B0-4FA9-3779DAFB4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222" y="1198054"/>
            <a:ext cx="7831778" cy="4608023"/>
          </a:xfrm>
        </p:spPr>
        <p:txBody>
          <a:bodyPr anchor="b">
            <a:normAutofit/>
          </a:bodyPr>
          <a:lstStyle/>
          <a:p>
            <a:r>
              <a:rPr lang="es-MX" b="1"/>
              <a:t>Tipos de Interrupciones en Arduino</a:t>
            </a:r>
            <a:endParaRPr lang="es-GT" b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7699CE-9DC9-104B-F48E-C79137880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5222" y="5944188"/>
            <a:ext cx="7831777" cy="3153162"/>
          </a:xfrm>
        </p:spPr>
        <p:txBody>
          <a:bodyPr anchor="t">
            <a:normAutofit/>
          </a:bodyPr>
          <a:lstStyle/>
          <a:p>
            <a:r>
              <a:rPr lang="es-MX"/>
              <a:t>Interrupciones por flanco ascendente (</a:t>
            </a:r>
            <a:r>
              <a:rPr lang="es-MX" err="1"/>
              <a:t>rising</a:t>
            </a:r>
            <a:r>
              <a:rPr lang="es-MX"/>
              <a:t>), descendente (</a:t>
            </a:r>
            <a:r>
              <a:rPr lang="es-MX" err="1"/>
              <a:t>falling</a:t>
            </a:r>
            <a:r>
              <a:rPr lang="es-MX"/>
              <a:t>) y cambio (</a:t>
            </a:r>
            <a:r>
              <a:rPr lang="es-MX" err="1"/>
              <a:t>change</a:t>
            </a:r>
            <a:r>
              <a:rPr lang="es-MX"/>
              <a:t>). Cada tipo responde a diferentes cambios de señal.</a:t>
            </a:r>
            <a:endParaRPr lang="es-GT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06088" y="0"/>
            <a:ext cx="2606102" cy="1439304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51004" y="1"/>
            <a:ext cx="1732713" cy="886514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Salidas Digitales | Aprendiendo Arduino">
            <a:extLst>
              <a:ext uri="{FF2B5EF4-FFF2-40B4-BE49-F238E27FC236}">
                <a16:creationId xmlns:a16="http://schemas.microsoft.com/office/drawing/2014/main" id="{32DEC3B2-577B-E018-E0AA-E85F57E52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6864" y="3652285"/>
            <a:ext cx="7409256" cy="2408008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48388" y="4374367"/>
            <a:ext cx="239612" cy="829494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2660" y="8576859"/>
            <a:ext cx="2657413" cy="171014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71266" y="9388134"/>
            <a:ext cx="2348910" cy="898867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5" name="Freeform: Shape 4114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5730" y="8753475"/>
            <a:ext cx="2322270" cy="1533526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CAB28-D422-F616-E15E-3FFFC50A6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Oportunidad Laboral: Operario/a de Producción en Línea Automatizada con ...">
            <a:extLst>
              <a:ext uri="{FF2B5EF4-FFF2-40B4-BE49-F238E27FC236}">
                <a16:creationId xmlns:a16="http://schemas.microsoft.com/office/drawing/2014/main" id="{5E9D95FC-3948-24F2-E986-14C36920B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9091" r="21999" b="-1"/>
          <a:stretch>
            <a:fillRect/>
          </a:stretch>
        </p:blipFill>
        <p:spPr bwMode="auto">
          <a:xfrm>
            <a:off x="5285232" y="10"/>
            <a:ext cx="13002768" cy="102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4" name="Rectangle 51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DA80FA-3FAB-757A-56A1-52D23CC0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971" y="1683544"/>
            <a:ext cx="6035040" cy="4806201"/>
          </a:xfrm>
        </p:spPr>
        <p:txBody>
          <a:bodyPr anchor="b">
            <a:normAutofit/>
          </a:bodyPr>
          <a:lstStyle/>
          <a:p>
            <a:pPr algn="l"/>
            <a:r>
              <a:rPr lang="es-MX" sz="6700" b="1"/>
              <a:t>¿Reemplaza la Automatización al Factor Humano?</a:t>
            </a:r>
            <a:endParaRPr lang="es-GT" sz="6700" b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C2D06D-92AA-C5FE-E9D1-3894A9B8B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970" y="7309383"/>
            <a:ext cx="6035038" cy="181221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2300"/>
              <a:t>No totalmente. Aunque mejora procesos, sigue siendo necesario el control humano para supervisión, mantenimiento y toma de decisiones críticas.</a:t>
            </a:r>
            <a:endParaRPr lang="es-GT" sz="230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596646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96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86248-70C4-8D53-AE99-42ACDA43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A0A2B7F3-65A0-4CC5-8310-3252C59E0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9DA4AB-AB61-CC38-44B6-B366A4F15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5926087"/>
            <a:ext cx="15773400" cy="1699044"/>
          </a:xfrm>
        </p:spPr>
        <p:txBody>
          <a:bodyPr>
            <a:normAutofit/>
          </a:bodyPr>
          <a:lstStyle/>
          <a:p>
            <a:r>
              <a:rPr lang="es-MX" sz="6600" b="1"/>
              <a:t>Comparación: millis() vs. Interrupciones</a:t>
            </a:r>
            <a:endParaRPr lang="es-GT" sz="6600" b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D40FE0-9ABB-4C0F-2120-AF89DAE78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7718374"/>
            <a:ext cx="15773400" cy="1699044"/>
          </a:xfrm>
        </p:spPr>
        <p:txBody>
          <a:bodyPr>
            <a:normAutofit/>
          </a:bodyPr>
          <a:lstStyle/>
          <a:p>
            <a:r>
              <a:rPr lang="es-MX" err="1"/>
              <a:t>millis</a:t>
            </a:r>
            <a:r>
              <a:rPr lang="es-MX"/>
              <a:t>() se usa para temporizar sin detener el programa, pero no responde a eventos externos. Las interrupciones sí permiten reacciones inmediatas a estímulos del entorno.</a:t>
            </a:r>
            <a:endParaRPr lang="es-GT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A0B806-E9F8-2253-6B48-87DC0D59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33" r="1" b="19555"/>
          <a:stretch>
            <a:fillRect/>
          </a:stretch>
        </p:blipFill>
        <p:spPr>
          <a:xfrm>
            <a:off x="2130391" y="457200"/>
            <a:ext cx="14088269" cy="5508609"/>
          </a:xfrm>
          <a:custGeom>
            <a:avLst/>
            <a:gdLst/>
            <a:ahLst/>
            <a:cxnLst/>
            <a:rect l="l" t="t" r="r" b="b"/>
            <a:pathLst>
              <a:path w="9392179" h="3672406">
                <a:moveTo>
                  <a:pt x="8328426" y="0"/>
                </a:moveTo>
                <a:cubicBezTo>
                  <a:pt x="8306669" y="212063"/>
                  <a:pt x="8209966" y="234386"/>
                  <a:pt x="8156780" y="365530"/>
                </a:cubicBezTo>
                <a:cubicBezTo>
                  <a:pt x="8193044" y="376692"/>
                  <a:pt x="8224472" y="390643"/>
                  <a:pt x="8255900" y="396224"/>
                </a:cubicBezTo>
                <a:cubicBezTo>
                  <a:pt x="8379195" y="424127"/>
                  <a:pt x="8497654" y="496675"/>
                  <a:pt x="8608861" y="619448"/>
                </a:cubicBezTo>
                <a:cubicBezTo>
                  <a:pt x="8693475" y="711528"/>
                  <a:pt x="8785341" y="750593"/>
                  <a:pt x="8877208" y="756173"/>
                </a:cubicBezTo>
                <a:cubicBezTo>
                  <a:pt x="8923141" y="758964"/>
                  <a:pt x="8971492" y="761754"/>
                  <a:pt x="9012590" y="795238"/>
                </a:cubicBezTo>
                <a:cubicBezTo>
                  <a:pt x="9053688" y="828721"/>
                  <a:pt x="9133466" y="814770"/>
                  <a:pt x="9106875" y="996140"/>
                </a:cubicBezTo>
                <a:cubicBezTo>
                  <a:pt x="9210828" y="1068688"/>
                  <a:pt x="9167313" y="1283542"/>
                  <a:pt x="9215663" y="1417476"/>
                </a:cubicBezTo>
                <a:cubicBezTo>
                  <a:pt x="9268849" y="1565363"/>
                  <a:pt x="9300277" y="1746734"/>
                  <a:pt x="9370386" y="1872297"/>
                </a:cubicBezTo>
                <a:cubicBezTo>
                  <a:pt x="9396979" y="1916942"/>
                  <a:pt x="9396979" y="1967168"/>
                  <a:pt x="9382473" y="2014603"/>
                </a:cubicBezTo>
                <a:cubicBezTo>
                  <a:pt x="9355881" y="2115054"/>
                  <a:pt x="9322035" y="2201554"/>
                  <a:pt x="9276102" y="2268521"/>
                </a:cubicBezTo>
                <a:cubicBezTo>
                  <a:pt x="9106875" y="2514068"/>
                  <a:pt x="8932811" y="2756825"/>
                  <a:pt x="8746660" y="2949356"/>
                </a:cubicBezTo>
                <a:cubicBezTo>
                  <a:pt x="8536335" y="3169790"/>
                  <a:pt x="8304251" y="3289774"/>
                  <a:pt x="8069749" y="3384644"/>
                </a:cubicBezTo>
                <a:cubicBezTo>
                  <a:pt x="7624922" y="3566014"/>
                  <a:pt x="7172842" y="3632982"/>
                  <a:pt x="6713509" y="3649724"/>
                </a:cubicBezTo>
                <a:cubicBezTo>
                  <a:pt x="6406482" y="3660885"/>
                  <a:pt x="6101872" y="3674836"/>
                  <a:pt x="5794844" y="3672046"/>
                </a:cubicBezTo>
                <a:cubicBezTo>
                  <a:pt x="5526498" y="3669256"/>
                  <a:pt x="5258151" y="3638562"/>
                  <a:pt x="4987387" y="3599498"/>
                </a:cubicBezTo>
                <a:cubicBezTo>
                  <a:pt x="4636843" y="3546482"/>
                  <a:pt x="3362799" y="3312096"/>
                  <a:pt x="2920390" y="3220016"/>
                </a:cubicBezTo>
                <a:cubicBezTo>
                  <a:pt x="2702811" y="3175371"/>
                  <a:pt x="1498875" y="2762406"/>
                  <a:pt x="1472282" y="2695438"/>
                </a:cubicBezTo>
                <a:cubicBezTo>
                  <a:pt x="1554478" y="2650793"/>
                  <a:pt x="1634257" y="2728922"/>
                  <a:pt x="1721289" y="2681487"/>
                </a:cubicBezTo>
                <a:cubicBezTo>
                  <a:pt x="1571401" y="2578245"/>
                  <a:pt x="1399756" y="2625681"/>
                  <a:pt x="1257121" y="2555923"/>
                </a:cubicBezTo>
                <a:cubicBezTo>
                  <a:pt x="1259538" y="2488955"/>
                  <a:pt x="1322394" y="2508488"/>
                  <a:pt x="1332064" y="2463843"/>
                </a:cubicBezTo>
                <a:cubicBezTo>
                  <a:pt x="1061300" y="2335488"/>
                  <a:pt x="759108" y="2341069"/>
                  <a:pt x="483508" y="2229457"/>
                </a:cubicBezTo>
                <a:cubicBezTo>
                  <a:pt x="734932" y="2184812"/>
                  <a:pt x="981521" y="2232247"/>
                  <a:pt x="1235363" y="2240618"/>
                </a:cubicBezTo>
                <a:cubicBezTo>
                  <a:pt x="1211188" y="2182021"/>
                  <a:pt x="1167672" y="2187602"/>
                  <a:pt x="1138662" y="2168069"/>
                </a:cubicBezTo>
                <a:cubicBezTo>
                  <a:pt x="1099981" y="2142957"/>
                  <a:pt x="1068553" y="2120635"/>
                  <a:pt x="1092728" y="2056458"/>
                </a:cubicBezTo>
                <a:cubicBezTo>
                  <a:pt x="1116903" y="1995071"/>
                  <a:pt x="1085475" y="1978329"/>
                  <a:pt x="1039542" y="1956007"/>
                </a:cubicBezTo>
                <a:cubicBezTo>
                  <a:pt x="923501" y="1894620"/>
                  <a:pt x="795371" y="1914152"/>
                  <a:pt x="674494" y="1894620"/>
                </a:cubicBezTo>
                <a:cubicBezTo>
                  <a:pt x="618891" y="1886249"/>
                  <a:pt x="529441" y="1900200"/>
                  <a:pt x="514936" y="1852765"/>
                </a:cubicBezTo>
                <a:cubicBezTo>
                  <a:pt x="464168" y="1699298"/>
                  <a:pt x="362631" y="1743943"/>
                  <a:pt x="268347" y="1735572"/>
                </a:cubicBezTo>
                <a:cubicBezTo>
                  <a:pt x="171646" y="1727201"/>
                  <a:pt x="152305" y="1657444"/>
                  <a:pt x="200656" y="1529089"/>
                </a:cubicBezTo>
                <a:cubicBezTo>
                  <a:pt x="149887" y="1467702"/>
                  <a:pt x="65273" y="1537459"/>
                  <a:pt x="0" y="1453750"/>
                </a:cubicBezTo>
                <a:cubicBezTo>
                  <a:pt x="502848" y="1411896"/>
                  <a:pt x="993609" y="1450960"/>
                  <a:pt x="1479534" y="1330977"/>
                </a:cubicBezTo>
                <a:cubicBezTo>
                  <a:pt x="1324812" y="1336557"/>
                  <a:pt x="1172507" y="1286332"/>
                  <a:pt x="1017784" y="1317025"/>
                </a:cubicBezTo>
                <a:cubicBezTo>
                  <a:pt x="993609" y="1322606"/>
                  <a:pt x="964599" y="1317025"/>
                  <a:pt x="940423" y="1311445"/>
                </a:cubicBezTo>
                <a:cubicBezTo>
                  <a:pt x="913830" y="1305864"/>
                  <a:pt x="889655" y="1294703"/>
                  <a:pt x="889655" y="1255638"/>
                </a:cubicBezTo>
                <a:cubicBezTo>
                  <a:pt x="889655" y="1227735"/>
                  <a:pt x="908995" y="1213784"/>
                  <a:pt x="928335" y="1202623"/>
                </a:cubicBezTo>
                <a:cubicBezTo>
                  <a:pt x="981521" y="1171929"/>
                  <a:pt x="1039542" y="1163558"/>
                  <a:pt x="1092728" y="1194252"/>
                </a:cubicBezTo>
                <a:cubicBezTo>
                  <a:pt x="1153167" y="1227735"/>
                  <a:pt x="1201518" y="1219364"/>
                  <a:pt x="1247451" y="1160768"/>
                </a:cubicBezTo>
                <a:cubicBezTo>
                  <a:pt x="1307889" y="1085430"/>
                  <a:pt x="1394920" y="1113333"/>
                  <a:pt x="1467447" y="1088220"/>
                </a:cubicBezTo>
                <a:cubicBezTo>
                  <a:pt x="1547226" y="1063107"/>
                  <a:pt x="1631840" y="1077059"/>
                  <a:pt x="1735794" y="1032414"/>
                </a:cubicBezTo>
                <a:cubicBezTo>
                  <a:pt x="1559313" y="982188"/>
                  <a:pt x="1397338" y="1057527"/>
                  <a:pt x="1218440" y="1007301"/>
                </a:cubicBezTo>
                <a:cubicBezTo>
                  <a:pt x="1290966" y="937543"/>
                  <a:pt x="1356240" y="957076"/>
                  <a:pt x="1416678" y="945914"/>
                </a:cubicBezTo>
                <a:cubicBezTo>
                  <a:pt x="1489204" y="931963"/>
                  <a:pt x="1561731" y="929172"/>
                  <a:pt x="1634257" y="915221"/>
                </a:cubicBezTo>
                <a:cubicBezTo>
                  <a:pt x="1701949" y="904060"/>
                  <a:pt x="1767223" y="884528"/>
                  <a:pt x="1834914" y="873366"/>
                </a:cubicBezTo>
                <a:cubicBezTo>
                  <a:pt x="1900187" y="862205"/>
                  <a:pt x="1967878" y="876157"/>
                  <a:pt x="2028317" y="814770"/>
                </a:cubicBezTo>
                <a:cubicBezTo>
                  <a:pt x="1863924" y="691996"/>
                  <a:pt x="1677773" y="750593"/>
                  <a:pt x="1484370" y="719899"/>
                </a:cubicBezTo>
                <a:cubicBezTo>
                  <a:pt x="1535138" y="661303"/>
                  <a:pt x="1588324" y="672464"/>
                  <a:pt x="1631840" y="655722"/>
                </a:cubicBezTo>
                <a:cubicBezTo>
                  <a:pt x="1651180" y="650142"/>
                  <a:pt x="1675355" y="650142"/>
                  <a:pt x="1682608" y="622239"/>
                </a:cubicBezTo>
                <a:cubicBezTo>
                  <a:pt x="1692278" y="585965"/>
                  <a:pt x="1670520" y="563642"/>
                  <a:pt x="1646344" y="552481"/>
                </a:cubicBezTo>
                <a:cubicBezTo>
                  <a:pt x="1537556" y="499465"/>
                  <a:pt x="1421514" y="471562"/>
                  <a:pt x="1305472" y="443659"/>
                </a:cubicBezTo>
                <a:cubicBezTo>
                  <a:pt x="1240198" y="429707"/>
                  <a:pt x="1170090" y="438078"/>
                  <a:pt x="1112068" y="393433"/>
                </a:cubicBezTo>
                <a:cubicBezTo>
                  <a:pt x="1324812" y="200902"/>
                  <a:pt x="1561731" y="237176"/>
                  <a:pt x="1801068" y="248337"/>
                </a:cubicBezTo>
                <a:cubicBezTo>
                  <a:pt x="2190293" y="265079"/>
                  <a:pt x="2579516" y="281821"/>
                  <a:pt x="2971158" y="253918"/>
                </a:cubicBezTo>
                <a:cubicBezTo>
                  <a:pt x="3287854" y="200902"/>
                  <a:pt x="3609388" y="195322"/>
                  <a:pt x="3930923" y="175789"/>
                </a:cubicBezTo>
                <a:cubicBezTo>
                  <a:pt x="4283882" y="150677"/>
                  <a:pt x="4641678" y="170209"/>
                  <a:pt x="4997057" y="172999"/>
                </a:cubicBezTo>
                <a:cubicBezTo>
                  <a:pt x="5253316" y="175789"/>
                  <a:pt x="5511992" y="200902"/>
                  <a:pt x="5768252" y="178580"/>
                </a:cubicBezTo>
                <a:cubicBezTo>
                  <a:pt x="6068027" y="153467"/>
                  <a:pt x="6372637" y="172999"/>
                  <a:pt x="6674829" y="164628"/>
                </a:cubicBezTo>
                <a:cubicBezTo>
                  <a:pt x="6810212" y="161838"/>
                  <a:pt x="6945593" y="139515"/>
                  <a:pt x="7080976" y="122774"/>
                </a:cubicBezTo>
                <a:cubicBezTo>
                  <a:pt x="7334817" y="89290"/>
                  <a:pt x="7591076" y="44645"/>
                  <a:pt x="7847336" y="58596"/>
                </a:cubicBezTo>
                <a:cubicBezTo>
                  <a:pt x="8006894" y="66967"/>
                  <a:pt x="8164034" y="66967"/>
                  <a:pt x="83284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2714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630</Words>
  <Application>Microsoft Office PowerPoint</Application>
  <PresentationFormat>Personalizado</PresentationFormat>
  <Paragraphs>54</Paragraphs>
  <Slides>18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Pacifico</vt:lpstr>
      <vt:lpstr>Open Sans</vt:lpstr>
      <vt:lpstr>Impact</vt:lpstr>
      <vt:lpstr>Lobster</vt:lpstr>
      <vt:lpstr>Calibri</vt:lpstr>
      <vt:lpstr>Office Theme</vt:lpstr>
      <vt:lpstr>Presentación de PowerPoint</vt:lpstr>
      <vt:lpstr>Presentación de PowerPoint</vt:lpstr>
      <vt:lpstr>Presentación de PowerPoint</vt:lpstr>
      <vt:lpstr>Automatización  Introducción a la Automatización</vt:lpstr>
      <vt:lpstr>Usos de la Automatización</vt:lpstr>
      <vt:lpstr>Interrupciones en Arduino para Automatización</vt:lpstr>
      <vt:lpstr>Tipos de Interrupciones en Arduino</vt:lpstr>
      <vt:lpstr>¿Reemplaza la Automatización al Factor Humano?</vt:lpstr>
      <vt:lpstr>Comparación: millis() vs. Interrupciones</vt:lpstr>
      <vt:lpstr>Actuadores  ¿Qué es un Actuador?</vt:lpstr>
      <vt:lpstr>Actuadores Eléctricos</vt:lpstr>
      <vt:lpstr>Tipos de Motores</vt:lpstr>
      <vt:lpstr>Aplicaciones de los Motores en Automatización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Axel Calderon</cp:lastModifiedBy>
  <cp:revision>11</cp:revision>
  <dcterms:created xsi:type="dcterms:W3CDTF">2006-08-16T00:00:00Z</dcterms:created>
  <dcterms:modified xsi:type="dcterms:W3CDTF">2025-05-16T00:03:11Z</dcterms:modified>
</cp:coreProperties>
</file>